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76" r:id="rId2"/>
    <p:sldId id="279" r:id="rId3"/>
    <p:sldId id="260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72" r:id="rId12"/>
    <p:sldId id="274" r:id="rId13"/>
    <p:sldId id="275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918"/>
    <a:srgbClr val="806542"/>
    <a:srgbClr val="A68F70"/>
    <a:srgbClr val="C0C0C0"/>
    <a:srgbClr val="969696"/>
    <a:srgbClr val="E65F00"/>
    <a:srgbClr val="FFCD64"/>
    <a:srgbClr val="92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7164871-04F2-4BA5-A658-97A1F584BFEC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18/12/2020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4.emf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510" y="3356992"/>
            <a:ext cx="4594217" cy="1008112"/>
          </a:xfrm>
        </p:spPr>
        <p:txBody>
          <a:bodyPr>
            <a:normAutofit fontScale="90000"/>
          </a:bodyPr>
          <a:lstStyle/>
          <a:p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r>
              <a:rPr lang="es-MX" b="1" dirty="0">
                <a:latin typeface="Berlin Sans FB Demi" pitchFamily="34" charset="0"/>
              </a:rPr>
              <a:t/>
            </a:r>
            <a:br>
              <a:rPr lang="es-MX" b="1" dirty="0">
                <a:latin typeface="Berlin Sans FB Demi" pitchFamily="34" charset="0"/>
              </a:rPr>
            </a:b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PRESUPUESTO CIUDADANO</a:t>
            </a: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2020</a:t>
            </a:r>
            <a: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</a:br>
            <a:endParaRPr lang="es-MX" sz="4400" b="1" dirty="0">
              <a:solidFill>
                <a:schemeClr val="accent3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0"/>
            <a:ext cx="9143925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488832" cy="576064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¿En qué se gasta el Presupuesto</a:t>
            </a:r>
            <a:r>
              <a:rPr lang="es-MX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?</a:t>
            </a:r>
          </a:p>
          <a:p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El Clasificador por Objeto del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Gasto (COG) permite la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obtención de información para el análisis y seguimiento de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gestión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financiera gubernamental, es considerado la clasificación operativa que permite conocer en qué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se gasta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, (base del registro de las transacciones económico-financieras) y a su vez permite cuantificar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demanda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de bienes y servicios que realiza el Sector Público.</a:t>
            </a:r>
          </a:p>
          <a:p>
            <a:pPr algn="just"/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36" y="4078772"/>
            <a:ext cx="1504620" cy="15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13456"/>
              </p:ext>
            </p:extLst>
          </p:nvPr>
        </p:nvGraphicFramePr>
        <p:xfrm>
          <a:off x="406036" y="3269367"/>
          <a:ext cx="6731000" cy="29854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65200"/>
                <a:gridCol w="4343400"/>
                <a:gridCol w="1422400"/>
              </a:tblGrid>
              <a:tr h="2362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CAPÍTULO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1000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SERVICIOS PERSONALES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14,758,358.94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2000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MATERIALES Y SUMINISTROS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3,281,604.53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3000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SERVICIOS GENERALES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9,113,666.04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4000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1,420,900.00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BIENES MUEBLES, INMUEBLES E INTANGIBLES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350,000.00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6000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INVERSIÓN PÚBLICA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31,925,624.59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7000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INVERSIONES FINANCIERAS Y OTRAS PROVISIONES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 smtClean="0">
                          <a:effectLst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8000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PARTICIPACIONES Y APORTACIONES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 smtClean="0">
                          <a:effectLst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638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9000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DEUDA PÚBLICA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60,850,154.10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9952" y="2222991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562029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¿Cómo se está trabajando para mejorar el Presupuesto?</a:t>
            </a:r>
          </a:p>
          <a:p>
            <a:pPr algn="ctr"/>
            <a:r>
              <a:rPr lang="es-MX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</a:t>
            </a:r>
          </a:p>
          <a:p>
            <a:pPr algn="ctr"/>
            <a:r>
              <a:rPr lang="es-MX" sz="2600" b="1" dirty="0" smtClean="0">
                <a:solidFill>
                  <a:schemeClr val="accent3">
                    <a:lumMod val="75000"/>
                  </a:schemeClr>
                </a:solidFill>
              </a:rPr>
              <a:t>A través </a:t>
            </a:r>
            <a:r>
              <a:rPr lang="es-MX" sz="2600" b="1" dirty="0">
                <a:solidFill>
                  <a:schemeClr val="accent3">
                    <a:lumMod val="75000"/>
                  </a:schemeClr>
                </a:solidFill>
              </a:rPr>
              <a:t>de las siguientes acciones: </a:t>
            </a:r>
          </a:p>
          <a:p>
            <a:pPr algn="ctr"/>
            <a:endParaRPr lang="es-MX" sz="2800" b="1" dirty="0" smtClean="0">
              <a:solidFill>
                <a:srgbClr val="986918"/>
              </a:solidFill>
            </a:endParaRPr>
          </a:p>
          <a:p>
            <a:pPr algn="just"/>
            <a:r>
              <a:rPr lang="es-MX" sz="1600" b="1" dirty="0" smtClean="0"/>
              <a:t>- Fortaleciendo el Presupuesto basado en Resultados con la finalidad de orientar las acciones gubernamentales hacia la generación del valor público.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Fortaleciendo las estructuras orgánicas y funcionales de las instituciones públicas.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Regulando el ciclo presupuestario con base en los principios de eficiencia, transparencia y honradez.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Todos estos esfuerzos se seguirán reflejando en más obras y mejores servicios públicos de calidad.</a:t>
            </a:r>
            <a:endParaRPr lang="es-MX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1054574" y="908720"/>
            <a:ext cx="1734511" cy="9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1557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4" y="526386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6329" y="2227016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4" y="2348879"/>
            <a:ext cx="940272" cy="10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76840" y="69269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chemeClr val="accent3">
                    <a:lumMod val="75000"/>
                  </a:schemeClr>
                </a:solidFill>
              </a:rPr>
              <a:t>¿Cómo se organiza un presupuesto?</a:t>
            </a:r>
          </a:p>
        </p:txBody>
      </p:sp>
      <p:sp>
        <p:nvSpPr>
          <p:cNvPr id="8" name="7 Llamada con línea 2 (barra de énfasis)"/>
          <p:cNvSpPr/>
          <p:nvPr/>
        </p:nvSpPr>
        <p:spPr>
          <a:xfrm>
            <a:off x="4797904" y="2348880"/>
            <a:ext cx="3672407" cy="64807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70"/>
              <a:gd name="adj6" fmla="val -54100"/>
            </a:avLst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contrasting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¿Quién lo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Es la dependencia o entidad encargada de realizar el gasto, esta </a:t>
            </a:r>
            <a:r>
              <a:rPr lang="es-MX" sz="1200" dirty="0" smtClean="0">
                <a:solidFill>
                  <a:schemeClr val="bg1"/>
                </a:solidFill>
              </a:rPr>
              <a:t>Clasificación es </a:t>
            </a:r>
            <a:r>
              <a:rPr lang="es-MX" sz="1200" dirty="0">
                <a:solidFill>
                  <a:schemeClr val="bg1"/>
                </a:solidFill>
              </a:rPr>
              <a:t>Administrativa.</a:t>
            </a:r>
          </a:p>
        </p:txBody>
      </p:sp>
      <p:sp>
        <p:nvSpPr>
          <p:cNvPr id="15" name="14 Llamada con línea 2 (barra de énfasis)"/>
          <p:cNvSpPr/>
          <p:nvPr/>
        </p:nvSpPr>
        <p:spPr>
          <a:xfrm>
            <a:off x="4775480" y="4713695"/>
            <a:ext cx="3684952" cy="8640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706"/>
              <a:gd name="adj6" fmla="val -50741"/>
            </a:avLst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¿Para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El destino que tienen los recursos, como en salud, desarrollo económico, infraestructura, etc.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Funcional del Gasto.</a:t>
            </a:r>
            <a:endParaRPr lang="es-MX" sz="1200" dirty="0">
              <a:solidFill>
                <a:schemeClr val="bg1"/>
              </a:solidFill>
            </a:endParaRPr>
          </a:p>
          <a:p>
            <a:pPr lvl="0" algn="just"/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6" name="15 Llamada con línea 2 (barra de énfasis)"/>
          <p:cNvSpPr/>
          <p:nvPr/>
        </p:nvSpPr>
        <p:spPr>
          <a:xfrm>
            <a:off x="4788025" y="3241552"/>
            <a:ext cx="3672407" cy="95650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816"/>
              <a:gd name="adj6" fmla="val -51498"/>
            </a:avLst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tx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¿En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En que se van a utilizar los recursos, como en inversión pública, nomina, entre otros,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Objeto </a:t>
            </a:r>
            <a:r>
              <a:rPr lang="es-MX" sz="1200" dirty="0">
                <a:solidFill>
                  <a:schemeClr val="bg1"/>
                </a:solidFill>
              </a:rPr>
              <a:t>del Gasto.</a:t>
            </a:r>
          </a:p>
          <a:p>
            <a:pPr lvl="0" algn="just"/>
            <a:endParaRPr lang="es-MX" sz="1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loseconomistasenlaweb.files.wordpress.com/2014/04/diner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398">
            <a:off x="409800" y="233409"/>
            <a:ext cx="1503348" cy="15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soterismoyenergia.com/wp-content/uploads/2014/02/zzzzzzzzzzzzzzzzzzzzzzzzzzzzzzzzzzzzzzzzzzzzzzzzzzzzzzzzzzzzzzzzzzzzzdine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4" y="3641265"/>
            <a:ext cx="1516624" cy="1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s.123rf.com/450wm/cteconsulting/cteconsulting1302/cteconsulting130200053/17937622-an-image-of-a-security-police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4958826"/>
            <a:ext cx="618964" cy="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humbs.dreamstime.com/thumb_592/1300554340gW6C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2" y="4973296"/>
            <a:ext cx="790464" cy="5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5577790"/>
            <a:ext cx="618964" cy="5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 descr="http://us.cdn1.123rf.com/168nwm/texelart/texelart1202/texelart120200008/12164339-doctor-en-3d-con-un-maletin-y-un-estetoscopio-dictada-en-alta-resolucion-en-un-fondo-blanco-con-som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38" y="5524584"/>
            <a:ext cx="598148" cy="8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us.cdn4.123rf.com/168nwm/texelart/texelart1205/texelart120500001/13486766-3d-workers--team-of-work-rendered-at-high-resolution-on-a-white-background-with-diffuse-shado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8" y="4874833"/>
            <a:ext cx="691274" cy="6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us.cdn4.123rf.com/168nwm/coramax/coramax1208/coramax120801756/14815598-3d-people--men--person-with-pointer-in-hand-close-to-blackboard-concept-of-education-and-learn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" y="5527715"/>
            <a:ext cx="921554" cy="6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4627" y="2195607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12879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¿</a:t>
            </a:r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Qué pueden hacer los ciudadanos</a:t>
            </a: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 página en la cual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http</a:t>
            </a:r>
            <a:r>
              <a:rPr lang="es-MX" sz="1600" b="1">
                <a:solidFill>
                  <a:schemeClr val="tx1"/>
                </a:solidFill>
              </a:rPr>
              <a:t>://</a:t>
            </a:r>
            <a:r>
              <a:rPr lang="es-MX" sz="1600" b="1" smtClean="0">
                <a:solidFill>
                  <a:schemeClr val="tx1"/>
                </a:solidFill>
              </a:rPr>
              <a:t>www.maltrata.gob.mx/transparencia/index.php/descargas/category/155-2020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202" name="Picture 10" descr="http://us.cdn3.123rf.com/168nwm/digitalgenetics/digitalgenetics1011/digitalgenetics101100236/8164997-hombre-3d-trabajando-en-equi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6764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30087" y="2078975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1" y="836712"/>
            <a:ext cx="7200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¿Qué es la Ley de Ingresos y cuál es su importancia?</a:t>
            </a:r>
          </a:p>
          <a:p>
            <a:pPr algn="just"/>
            <a:endParaRPr lang="es-MX" b="1" dirty="0">
              <a:latin typeface="Calibri" pitchFamily="34" charset="0"/>
            </a:endParaRPr>
          </a:p>
          <a:p>
            <a:pPr algn="just"/>
            <a:r>
              <a:rPr lang="es-MX" b="1" dirty="0" smtClean="0">
                <a:latin typeface="Calibri" pitchFamily="34" charset="0"/>
              </a:rPr>
              <a:t>Es un documento que contiene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7" y="332656"/>
            <a:ext cx="1371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30087" y="2078975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532859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¿Qué es el presupuesto ciudadano</a:t>
            </a: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?</a:t>
            </a:r>
          </a:p>
          <a:p>
            <a:pPr algn="just"/>
            <a:endParaRPr lang="es-MX" sz="18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Para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todos los ciudadanos es de importancia conocer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qué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hace el Gobierno con los recursos que pagamos a través de nuestros impuestos. </a:t>
            </a:r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Este presupuesto esta diseñado para que el ciudadano comprenda cómo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se utilizan los recursos públicos,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respondiendo preguntas como: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¿Cuánto es lo que se recauda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¿Cómo se administran los recursos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 ¿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Cómo y en que se gastan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¿A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quiénes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beneficia ese gasto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entre otras.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esta manera el Presupuesto Ciudadano tiene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la finalidad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de que conozcamos las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decisiones de la administración pública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que benefician a la sociedad, permitiéndonos analizar los resultados que brinda el Gobierno en materia de Transparencia Presupuestal.</a:t>
            </a:r>
          </a:p>
          <a:p>
            <a:endParaRPr lang="es-MX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://cdn2.letraslibres.com/cdn/farfuture/D90dVl6WbmmwOoz8DBT8I5wDkpY51siBTj2-sqJ2zjw/mtime:1316455758/sites/default/files/imagecache/revista_articulo_588_480/cari-presupu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1656184" cy="142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6329" y="2195607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273630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2600" b="1" dirty="0">
              <a:latin typeface="Calibri Light" pitchFamily="34" charset="0"/>
            </a:endParaRPr>
          </a:p>
          <a:p>
            <a:pPr marL="0" indent="0" algn="just">
              <a:buNone/>
            </a:pPr>
            <a:r>
              <a:rPr lang="es-MX" sz="2600" b="1" dirty="0" smtClean="0"/>
              <a:t>El </a:t>
            </a:r>
            <a:r>
              <a:rPr lang="es-MX" sz="2600" b="1" dirty="0"/>
              <a:t>Presupuesto son los recursos que el Gobierno planea gastar durante el </a:t>
            </a:r>
            <a:r>
              <a:rPr lang="es-MX" sz="2600" b="1" dirty="0" smtClean="0"/>
              <a:t>año, </a:t>
            </a:r>
            <a:r>
              <a:rPr lang="es-MX" sz="2600" b="1" dirty="0"/>
              <a:t>los cuales satisfacen las demandas y necesidades de la población.</a:t>
            </a:r>
          </a:p>
          <a:p>
            <a:pPr marL="0" indent="0" algn="just">
              <a:buNone/>
            </a:pPr>
            <a:endParaRPr lang="es-MX" sz="2600" b="1" dirty="0" smtClean="0"/>
          </a:p>
          <a:p>
            <a:pPr marL="0" indent="0" algn="just">
              <a:buNone/>
            </a:pPr>
            <a:r>
              <a:rPr lang="es-MX" sz="2600" b="1" dirty="0" smtClean="0"/>
              <a:t>Estos </a:t>
            </a:r>
            <a:r>
              <a:rPr lang="es-MX" sz="26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2600" b="1" dirty="0" smtClean="0">
                <a:latin typeface="+mj-lt"/>
              </a:rPr>
              <a:t>.</a:t>
            </a:r>
          </a:p>
          <a:p>
            <a:pPr algn="just"/>
            <a:endParaRPr lang="es-MX" sz="2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9712" y="54868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3">
                    <a:lumMod val="75000"/>
                  </a:schemeClr>
                </a:solidFill>
              </a:rPr>
              <a:t>¿Qué es el Presupuesto de Egresos y cuál es su importancia?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1353"/>
            <a:ext cx="1944215" cy="127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72514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3968" y="2195607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496855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¿Qué es el Presupuesto de Egresos y cuál es su importancia</a:t>
            </a: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endParaRPr lang="es-MX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La </a:t>
            </a:r>
            <a:r>
              <a:rPr lang="es-MX" sz="20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</a:t>
            </a:r>
            <a:r>
              <a:rPr lang="es-MX" sz="2000" b="1" dirty="0" smtClean="0">
                <a:solidFill>
                  <a:schemeClr val="tx1"/>
                </a:solidFill>
              </a:rPr>
              <a:t>proporcionarlos; </a:t>
            </a:r>
            <a:r>
              <a:rPr lang="es-MX" sz="2000" b="1" dirty="0">
                <a:solidFill>
                  <a:schemeClr val="tx1"/>
                </a:solidFill>
              </a:rPr>
              <a:t>es donde el Presupuesto nos da a conocer </a:t>
            </a:r>
            <a:r>
              <a:rPr lang="es-MX" sz="2000" b="1" dirty="0" smtClean="0">
                <a:solidFill>
                  <a:schemeClr val="tx1"/>
                </a:solidFill>
              </a:rPr>
              <a:t>cuáles </a:t>
            </a:r>
            <a:r>
              <a:rPr lang="es-MX" sz="2000" b="1" dirty="0">
                <a:solidFill>
                  <a:schemeClr val="tx1"/>
                </a:solidFill>
              </a:rPr>
              <a:t>fueron dichos trabajos, y sabemos </a:t>
            </a:r>
            <a:r>
              <a:rPr lang="es-MX" sz="2000" b="1" dirty="0" smtClean="0">
                <a:solidFill>
                  <a:schemeClr val="tx1"/>
                </a:solidFill>
              </a:rPr>
              <a:t>cuál </a:t>
            </a:r>
            <a:r>
              <a:rPr lang="es-MX" sz="2000" b="1" dirty="0">
                <a:solidFill>
                  <a:schemeClr val="tx1"/>
                </a:solidFill>
              </a:rPr>
              <a:t>es la calidad de vida a través de la economía, educación, atención en salud, seguridad pública, entre otros</a:t>
            </a:r>
            <a:r>
              <a:rPr lang="es-MX" sz="2000" dirty="0">
                <a:solidFill>
                  <a:schemeClr val="tx1"/>
                </a:solidFill>
              </a:rPr>
              <a:t>.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us.cdn1.123rf.com/168nwm/johan2011/johan20111209/johan2011120900030/15508131-business-review-3d-%D0%BC%D0%B0%D0%BB%D0%B5%D0%BD%D1%8C%D0%BA%D0%B8%D0%B5-%D1%87%D0%B5%D0%BB%D0%BE%D0%B2%D0%B5%D1%87%D0%B5%D1%81%D0%BA%D0%B8%D0%B5-%D1%85%D0%B0%D1%80%D0%B0%D0%BA%D1%82%D0%B5%D1%80%D1%8B-x2,-%D0%B3%D0%BB%D1%8F%D0%B4%D1%8F-%D0%BD%EF%BF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10101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024970" cy="168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1450" y="2195607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29770" cy="5162128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¿De dónde obtiene el </a:t>
            </a:r>
            <a:r>
              <a:rPr lang="es-MX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Municipio los ingresos?</a:t>
            </a:r>
            <a:endParaRPr lang="es-MX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El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dinero del presupuesto proviene del pago de impuestos, servicios, multas, uso de bienes públicos, que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generamos como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ciudadanos y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empresas.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T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ambién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proviene de las transferencias que por ley otorga la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Federación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a los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Municipios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y que se reflejan en Aportaciones y Participaciones Federales.</a:t>
            </a: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La manera en que los ingresos se recaudan, los montos y obligaciones, se establecen en la Ley de Ingresos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94531"/>
              </p:ext>
            </p:extLst>
          </p:nvPr>
        </p:nvGraphicFramePr>
        <p:xfrm>
          <a:off x="899592" y="3068960"/>
          <a:ext cx="6007100" cy="250659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94200"/>
                <a:gridCol w="161290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ORIGEN DE INGRESOS (CRI)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958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IMPUESTOS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 smtClean="0">
                          <a:effectLst/>
                        </a:rPr>
                        <a:t>1,811,188.22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CUOTAS Y </a:t>
                      </a:r>
                      <a:r>
                        <a:rPr lang="es-MX" sz="1200" u="none" strike="noStrike" dirty="0" smtClean="0">
                          <a:effectLst/>
                        </a:rPr>
                        <a:t>APORTACIONES </a:t>
                      </a:r>
                      <a:r>
                        <a:rPr lang="es-MX" sz="1200" u="none" strike="noStrike" dirty="0">
                          <a:effectLst/>
                        </a:rPr>
                        <a:t>DE SEGURIDAD SOCIAL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 smtClean="0">
                          <a:effectLst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CONTRIBUCIONES DE MEJORAS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 smtClean="0">
                          <a:effectLst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DERECHOS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1,469,156.47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PRODUCTOS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512,515.52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APROVECHAMIENTOS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139,468.89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INGRESOS POR VENTAS DE BIENES Y SERVICIOS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 smtClean="0">
                          <a:effectLst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PARTICIPACIONES Y APORTACIONES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56,340,365.00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577,460.00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INGRESOS DERIVADOS DE FINANCIAMIENTO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 smtClean="0">
                          <a:effectLst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57,526,906.80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93833" y="2173218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accent3">
                    <a:lumMod val="75000"/>
                  </a:schemeClr>
                </a:solidFill>
              </a:rPr>
              <a:t>¿Para qué se gasta el Presupuesto?</a:t>
            </a:r>
          </a:p>
          <a:p>
            <a:pPr algn="just"/>
            <a:endParaRPr lang="es-MX" sz="17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1600" b="1" dirty="0" smtClean="0">
                <a:solidFill>
                  <a:schemeClr val="tx1"/>
                </a:solidFill>
              </a:rPr>
              <a:t>La </a:t>
            </a:r>
            <a:r>
              <a:rPr lang="es-MX" sz="16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600" b="1" dirty="0" smtClean="0">
                <a:solidFill>
                  <a:schemeClr val="tx1"/>
                </a:solidFill>
              </a:rPr>
              <a:t>socioeconómicos que persigue el municipio.</a:t>
            </a:r>
          </a:p>
          <a:p>
            <a:pPr algn="just"/>
            <a:endParaRPr lang="es-MX" sz="17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Presenta el gasto público según la naturaleza de los servicios gubernamentales brindados a la población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6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6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6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600" b="1" dirty="0">
                <a:solidFill>
                  <a:schemeClr val="tx1"/>
                </a:solidFill>
              </a:rPr>
              <a:t>y los recursos financieros que se asignan para </a:t>
            </a:r>
            <a:r>
              <a:rPr lang="es-MX" sz="1600" b="1" dirty="0" smtClean="0">
                <a:solidFill>
                  <a:schemeClr val="tx1"/>
                </a:solidFill>
              </a:rPr>
              <a:t>alcanzarlos.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37974"/>
              </p:ext>
            </p:extLst>
          </p:nvPr>
        </p:nvGraphicFramePr>
        <p:xfrm>
          <a:off x="971600" y="4502244"/>
          <a:ext cx="5778500" cy="13030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18000"/>
                <a:gridCol w="146050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CLASIFICACIÓN FUNCIONAL DEL GASTO (FINALIDAD)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PRESUPUESTADO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GOBIERNO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60,850,154.10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DESARROLLO SOCIAL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DESARROLLO ECONÓMICO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OTRAS CLASIFICADAS EN FUNCIONES ANTERIORES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60,850,154.10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5535" y="2195607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accent3">
                    <a:lumMod val="75000"/>
                  </a:schemeClr>
                </a:solidFill>
              </a:rPr>
              <a:t>¿Quién gasta el Presupuesto? </a:t>
            </a:r>
          </a:p>
          <a:p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internacionales establecidos en la materia. </a:t>
            </a:r>
          </a:p>
          <a:p>
            <a:pPr algn="just"/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Esta </a:t>
            </a:r>
            <a:r>
              <a:rPr lang="es-MX" sz="1400" b="1" dirty="0">
                <a:solidFill>
                  <a:schemeClr val="tx1"/>
                </a:solidFill>
              </a:rPr>
              <a:t>clasificación además permite </a:t>
            </a:r>
            <a:r>
              <a:rPr lang="es-MX" sz="1400" b="1" dirty="0" smtClean="0">
                <a:solidFill>
                  <a:schemeClr val="tx1"/>
                </a:solidFill>
              </a:rPr>
              <a:t>delimitar con </a:t>
            </a:r>
            <a:r>
              <a:rPr lang="es-MX" sz="1400" b="1" dirty="0">
                <a:solidFill>
                  <a:schemeClr val="tx1"/>
                </a:solidFill>
              </a:rPr>
              <a:t>precisión el ámbito de Sector Público de cada orden de gobierno y por ende los alcances de su </a:t>
            </a:r>
            <a:r>
              <a:rPr lang="es-MX" sz="1400" b="1" dirty="0" smtClean="0">
                <a:solidFill>
                  <a:schemeClr val="tx1"/>
                </a:solidFill>
              </a:rPr>
              <a:t>probable responsabilidad fiscal.</a:t>
            </a:r>
          </a:p>
          <a:p>
            <a:pPr algn="just"/>
            <a:endParaRPr lang="es-MX" sz="1600" b="1" dirty="0">
              <a:solidFill>
                <a:srgbClr val="0070C0"/>
              </a:solidFill>
            </a:endParaRP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3697"/>
            <a:ext cx="2952328" cy="22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6329" y="2204241"/>
            <a:ext cx="576064" cy="874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1800" y="404664"/>
            <a:ext cx="3936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accent3">
                    <a:lumMod val="75000"/>
                  </a:schemeClr>
                </a:solidFill>
              </a:rPr>
              <a:t>Estructura administrativa</a:t>
            </a:r>
            <a:endParaRPr lang="es-MX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51313"/>
              </p:ext>
            </p:extLst>
          </p:nvPr>
        </p:nvGraphicFramePr>
        <p:xfrm>
          <a:off x="2411760" y="927884"/>
          <a:ext cx="5040560" cy="55644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89046"/>
                <a:gridCol w="1651514"/>
              </a:tblGrid>
              <a:tr h="26886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Ayuntamiento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 $   </a:t>
                      </a:r>
                      <a:r>
                        <a:rPr lang="es-MX" sz="1200" b="1" u="none" strike="noStrike" dirty="0" smtClean="0">
                          <a:effectLst/>
                        </a:rPr>
                        <a:t>60,850,154.10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22201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Cabildo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3,433,410.28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21002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1,049,992.97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Sindicatura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645,792.72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3436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Regiduría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990,847.15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3436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Secretaria del Ayuntamiento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237,275.65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3436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 smtClean="0">
                          <a:effectLst/>
                        </a:rPr>
                        <a:t>Órgano </a:t>
                      </a:r>
                      <a:r>
                        <a:rPr lang="es-MX" sz="1200" u="none" strike="noStrike" dirty="0">
                          <a:effectLst/>
                        </a:rPr>
                        <a:t>del Control interno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509,501.79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Organismo Auxiliares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3436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Administración Pública Municipal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 $        </a:t>
                      </a:r>
                      <a:r>
                        <a:rPr lang="es-MX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200" b="1" u="none" strike="noStrike" baseline="0" dirty="0" smtClean="0">
                          <a:effectLst/>
                        </a:rPr>
                        <a:t>57,416,743.82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3436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Presidente Municipal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12,170,030.82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3436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Desarrollo economico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332,941.59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Desarrollo Social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2,029,685.71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Servicio Público de Transito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3436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Dirección de Obras Públicas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32,207,647.23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Policía Municipal Preventiva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3,859,969.31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Tesoreria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 $   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6,816,469.16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Administración Pública Paramunicipal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 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Organismo  Descentralizados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Empresas de Participación Municipal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Fideicomisos Públicos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 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  <a:tr h="260944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>
                          <a:effectLst/>
                        </a:rPr>
                        <a:t>total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u="none" strike="noStrike" dirty="0">
                          <a:effectLst/>
                        </a:rPr>
                        <a:t> $        </a:t>
                      </a:r>
                      <a:r>
                        <a:rPr lang="es-MX" sz="1200" u="none" strike="noStrike" dirty="0" smtClean="0">
                          <a:effectLst/>
                        </a:rPr>
                        <a:t>60,850,154.10 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5" marR="7985" marT="7985" marB="0" anchor="b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" y="-99392"/>
            <a:ext cx="819726" cy="7216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Presupuesto Ciudadano 2019</Template>
  <TotalTime>133</TotalTime>
  <Words>1165</Words>
  <Application>Microsoft Office PowerPoint</Application>
  <PresentationFormat>Presentación en pantalla (4:3)</PresentationFormat>
  <Paragraphs>181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Aharoni</vt:lpstr>
      <vt:lpstr>Arial</vt:lpstr>
      <vt:lpstr>Berlin Sans FB Demi</vt:lpstr>
      <vt:lpstr>Calibri</vt:lpstr>
      <vt:lpstr>Calibri Light</vt:lpstr>
      <vt:lpstr>Tema de Office</vt:lpstr>
      <vt:lpstr>   PRESUPUESTO CIUDADANO 2020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PRESUPUESTO CIUDADANO 2019   </dc:title>
  <dc:creator>TesI</dc:creator>
  <cp:lastModifiedBy>TesI</cp:lastModifiedBy>
  <cp:revision>7</cp:revision>
  <cp:lastPrinted>2020-12-18T17:58:34Z</cp:lastPrinted>
  <dcterms:created xsi:type="dcterms:W3CDTF">2020-12-18T16:19:14Z</dcterms:created>
  <dcterms:modified xsi:type="dcterms:W3CDTF">2020-12-18T18:32:46Z</dcterms:modified>
</cp:coreProperties>
</file>